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01" r:id="rId3"/>
    <p:sldId id="400" r:id="rId4"/>
    <p:sldId id="402" r:id="rId5"/>
    <p:sldId id="394" r:id="rId6"/>
    <p:sldId id="403" r:id="rId7"/>
    <p:sldId id="404" r:id="rId8"/>
    <p:sldId id="395" r:id="rId9"/>
    <p:sldId id="409" r:id="rId10"/>
    <p:sldId id="408" r:id="rId11"/>
    <p:sldId id="281" r:id="rId12"/>
    <p:sldId id="374" r:id="rId13"/>
    <p:sldId id="272" r:id="rId14"/>
    <p:sldId id="343" r:id="rId15"/>
    <p:sldId id="336" r:id="rId16"/>
    <p:sldId id="410" r:id="rId17"/>
    <p:sldId id="260" r:id="rId18"/>
    <p:sldId id="411" r:id="rId19"/>
    <p:sldId id="412" r:id="rId20"/>
    <p:sldId id="413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67961" autoAdjust="0"/>
  </p:normalViewPr>
  <p:slideViewPr>
    <p:cSldViewPr>
      <p:cViewPr>
        <p:scale>
          <a:sx n="70" d="100"/>
          <a:sy n="70" d="100"/>
        </p:scale>
        <p:origin x="-1062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08/08/2014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the</a:t>
            </a:r>
            <a:r>
              <a:rPr lang="en-US" baseline="0" dirty="0" smtClean="0"/>
              <a:t> motivation for using Serious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Para avaliar a nossa abordagem, rodamos um experimento onde estudantes viam um vídeo referente a uma sessão de jogo e respondiam a perguntas quanto a esse jogo. Parte dos estudantes tinha acesso ao </a:t>
            </a:r>
            <a:r>
              <a:rPr lang="pt-BR" dirty="0" err="1" smtClean="0"/>
              <a:t>Prov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r>
              <a:rPr lang="pt-BR" dirty="0" smtClean="0"/>
              <a:t> e outra parte não. O intuito desse experimento era verificar o quanto a nossa abordagem auxilia no entendimento, em termos da precisão das respostas obtidas e da eficiência nessas respostas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Resultados superiores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why Serious Games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the</a:t>
            </a:r>
            <a:r>
              <a:rPr lang="en-US" baseline="0" dirty="0" smtClean="0"/>
              <a:t> problem of analyzing the game outcome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the</a:t>
            </a:r>
            <a:r>
              <a:rPr lang="en-US" baseline="0" dirty="0" smtClean="0"/>
              <a:t> problem of analyzing the game outcome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Solution: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Provenance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</a:t>
            </a:r>
          </a:p>
          <a:p>
            <a:r>
              <a:rPr lang="en-US" dirty="0" smtClean="0"/>
              <a:t>By</a:t>
            </a:r>
            <a:r>
              <a:rPr lang="en-US" baseline="0" dirty="0" smtClean="0"/>
              <a:t> </a:t>
            </a:r>
            <a:r>
              <a:rPr lang="en-US" baseline="0" dirty="0" smtClean="0"/>
              <a:t>its definition, Provenance refers to the documented history of an art object or the documentation of processes in a digital object’s life cycle</a:t>
            </a:r>
          </a:p>
          <a:p>
            <a:endParaRPr lang="en-US" dirty="0" smtClean="0"/>
          </a:p>
          <a:p>
            <a:r>
              <a:rPr lang="en-US" dirty="0" smtClean="0"/>
              <a:t>It</a:t>
            </a:r>
            <a:r>
              <a:rPr lang="en-US" baseline="0" dirty="0" smtClean="0"/>
              <a:t> uses a provenance graph to display the provenance information, which is a directed graph representing the causality relationships between the entities involved.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Currently there are two provenance models: the Open Provenance Model and PROV. This work is based on the PROV notation.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goal of this paper is to evaluate if the use of provenance during a game analysis aids students to understand the underlying reasons for the game outcome.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goals of these experiments were to know if the provenance analysis is more efficient and effective than analyzing the game by re-watching the session, trying to observe if it has a higher identification rate of the cause-and-effect relations between the actions and their outcomes.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In our </a:t>
            </a:r>
            <a:r>
              <a:rPr lang="en-US" noProof="0" dirty="0" smtClean="0"/>
              <a:t>previous work, we presented a</a:t>
            </a:r>
            <a:r>
              <a:rPr lang="en-US" baseline="0" noProof="0" dirty="0" smtClean="0"/>
              <a:t> conceptual framework called Provenance in Games, which maps elements from the provenance domain to games domain and also allows for gathering provenance information from a game session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SDM &amp; Prov Gathering</a:t>
            </a:r>
          </a:p>
          <a:p>
            <a:endParaRPr lang="en-US" noProof="0" dirty="0" smtClean="0"/>
          </a:p>
          <a:p>
            <a:r>
              <a:rPr lang="en-US" noProof="0" dirty="0" smtClean="0"/>
              <a:t>Briefly explain</a:t>
            </a:r>
            <a:r>
              <a:rPr lang="en-US" baseline="0" noProof="0" dirty="0" smtClean="0"/>
              <a:t> SDM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</a:t>
            </a:r>
            <a:r>
              <a:rPr lang="pt-BR" dirty="0" err="1" smtClean="0"/>
              <a:t>Kohwalter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Proveniência em Jogos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Reinforcing Software Engineering Learning Through Provenance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Case of Study</a:t>
            </a:r>
          </a:p>
          <a:p>
            <a:pPr lvl="1"/>
            <a:r>
              <a:rPr lang="en-US" sz="2400" dirty="0" smtClean="0"/>
              <a:t>SDM: A Software Engineering Serious Game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Provenance Visualization</a:t>
            </a:r>
          </a:p>
          <a:p>
            <a:pPr lvl="1"/>
            <a:r>
              <a:rPr lang="en-US" sz="2400" dirty="0" smtClean="0"/>
              <a:t>Prov Viewer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638800" y="2819400"/>
            <a:ext cx="332333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90800" y="4343400"/>
            <a:ext cx="2701210" cy="1870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Case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Study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6476" y="1952809"/>
            <a:ext cx="7191048" cy="40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Plan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90" y="2971800"/>
            <a:ext cx="817182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http://greensmoothierecipebook.com/wp-content/uploads/2013/04/Plan-De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907785"/>
            <a:ext cx="1905000" cy="19116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37 Volunteers</a:t>
            </a:r>
          </a:p>
          <a:p>
            <a:pPr lvl="1"/>
            <a:r>
              <a:rPr lang="en-US" dirty="0" smtClean="0"/>
              <a:t>5 dropped 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0" y="3124200"/>
            <a:ext cx="7927041" cy="32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54163" y="1752600"/>
          <a:ext cx="6035675" cy="1371600"/>
        </p:xfrm>
        <a:graphic>
          <a:graphicData uri="http://schemas.openxmlformats.org/drawingml/2006/table">
            <a:tbl>
              <a:tblPr/>
              <a:tblGrid>
                <a:gridCol w="572135"/>
                <a:gridCol w="1286510"/>
                <a:gridCol w="537210"/>
                <a:gridCol w="537210"/>
                <a:gridCol w="537210"/>
                <a:gridCol w="311785"/>
                <a:gridCol w="537210"/>
                <a:gridCol w="537210"/>
                <a:gridCol w="537210"/>
                <a:gridCol w="641985"/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Duration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(Minutes)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With 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Prov</a:t>
                      </a:r>
                      <a:endParaRPr lang="en-US" sz="9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 smtClean="0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105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0.9375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0.375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0.1562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0.8125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>
                          <a:latin typeface="Times New Roman"/>
                          <a:ea typeface="Calibri"/>
                          <a:cs typeface="Times New Roman"/>
                        </a:rPr>
                        <a:t>23.1875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Standard</a:t>
                      </a:r>
                      <a:r>
                        <a:rPr lang="en-US" sz="1050" b="1" baseline="0" noProof="0" dirty="0" smtClean="0">
                          <a:latin typeface="Times New Roman"/>
                          <a:ea typeface="Calibri"/>
                          <a:cs typeface="Times New Roman"/>
                        </a:rPr>
                        <a:t> Deviation</a:t>
                      </a:r>
                      <a:endParaRPr lang="en-US" sz="105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0.5164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0.3010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4.2461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Without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Prov</a:t>
                      </a:r>
                      <a:endParaRPr lang="en-US" sz="9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 smtClean="0">
                          <a:latin typeface="Times New Roman"/>
                          <a:ea typeface="Calibri"/>
                          <a:cs typeface="Times New Roman"/>
                        </a:rPr>
                        <a:t>Mean</a:t>
                      </a:r>
                      <a:endParaRPr lang="en-US" sz="105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noProof="0">
                          <a:latin typeface="Times New Roman"/>
                          <a:ea typeface="Calibri"/>
                          <a:cs typeface="Times New Roman"/>
                        </a:rPr>
                        <a:t>0.0625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0.1875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0.0938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noProof="0">
                          <a:latin typeface="Times New Roman"/>
                          <a:ea typeface="Calibri"/>
                          <a:cs typeface="Times New Roman"/>
                        </a:rPr>
                        <a:t>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noProof="0">
                          <a:latin typeface="Times New Roman"/>
                          <a:ea typeface="Calibri"/>
                          <a:cs typeface="Times New Roman"/>
                        </a:rPr>
                        <a:t>28.9375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Standard</a:t>
                      </a:r>
                      <a:r>
                        <a:rPr lang="en-US" sz="1050" b="1" baseline="0" noProof="0" dirty="0" smtClean="0">
                          <a:latin typeface="Times New Roman"/>
                          <a:ea typeface="Calibri"/>
                          <a:cs typeface="Times New Roman"/>
                        </a:rPr>
                        <a:t> Deviation</a:t>
                      </a:r>
                      <a:endParaRPr lang="en-US" sz="105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0.3416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0.4031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0.4472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0.2015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>
                          <a:latin typeface="Times New Roman"/>
                          <a:ea typeface="Calibri"/>
                          <a:cs typeface="Times New Roman"/>
                        </a:rPr>
                        <a:t>0.5162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noProof="0" dirty="0">
                          <a:latin typeface="Times New Roman"/>
                          <a:ea typeface="Calibri"/>
                          <a:cs typeface="Times New Roman"/>
                        </a:rPr>
                        <a:t>10.5797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00200" y="3221445"/>
            <a:ext cx="5943600" cy="323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Mann-Whitney Test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0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=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</a:p>
          <a:p>
            <a:pPr lvl="1">
              <a:buNone/>
            </a:pPr>
            <a:r>
              <a:rPr lang="pt-BR" dirty="0" smtClean="0"/>
              <a:t>	H</a:t>
            </a:r>
            <a:r>
              <a:rPr lang="pt-BR" baseline="-25000" dirty="0" smtClean="0"/>
              <a:t>1</a:t>
            </a:r>
            <a:r>
              <a:rPr lang="pt-BR" dirty="0" smtClean="0"/>
              <a:t> : </a:t>
            </a:r>
            <a:r>
              <a:rPr lang="el-GR" dirty="0" smtClean="0"/>
              <a:t>μ</a:t>
            </a:r>
            <a:r>
              <a:rPr lang="en-US" baseline="-25000" dirty="0" err="1" smtClean="0"/>
              <a:t>prov</a:t>
            </a:r>
            <a:r>
              <a:rPr lang="en-US" dirty="0" smtClean="0"/>
              <a:t> ≠ </a:t>
            </a:r>
            <a:r>
              <a:rPr lang="el-GR" dirty="0" smtClean="0"/>
              <a:t>μ</a:t>
            </a:r>
            <a:r>
              <a:rPr lang="en-US" baseline="-25000" dirty="0" smtClean="0"/>
              <a:t>replay</a:t>
            </a:r>
            <a:endParaRPr lang="pt-BR" baseline="-25000" dirty="0" smtClean="0"/>
          </a:p>
          <a:p>
            <a:pPr lvl="1"/>
            <a:endParaRPr lang="pt-BR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457200" y="4876800"/>
          <a:ext cx="8061958" cy="1188720"/>
        </p:xfrm>
        <a:graphic>
          <a:graphicData uri="http://schemas.openxmlformats.org/drawingml/2006/table">
            <a:tbl>
              <a:tblPr/>
              <a:tblGrid>
                <a:gridCol w="888164"/>
                <a:gridCol w="949960"/>
                <a:gridCol w="888164"/>
                <a:gridCol w="887329"/>
                <a:gridCol w="887329"/>
                <a:gridCol w="888164"/>
                <a:gridCol w="888164"/>
                <a:gridCol w="889000"/>
                <a:gridCol w="895684"/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α = 0.05</a:t>
                      </a:r>
                      <a:endParaRPr lang="pt-BR" sz="2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noProof="0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Correctness</a:t>
                      </a:r>
                      <a:endParaRPr lang="en-US" sz="2400" b="1" noProof="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1" noProof="0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Time</a:t>
                      </a:r>
                      <a:endParaRPr lang="pt-BR" sz="2400" b="1" noProof="0" dirty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Q3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Q4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Q5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Q6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Q7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Q8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Q9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Duração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p-valor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smtClean="0">
                          <a:latin typeface="Times New Roman"/>
                          <a:ea typeface="Calibri"/>
                          <a:cs typeface="Times New Roman"/>
                        </a:rPr>
                        <a:t>0.007259</a:t>
                      </a:r>
                      <a:endParaRPr lang="pt-BR" sz="2400" b="1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noProof="0" smtClean="0">
                          <a:latin typeface="Times New Roman"/>
                          <a:ea typeface="Calibri"/>
                          <a:cs typeface="Times New Roman"/>
                        </a:rPr>
                        <a:t>0.5757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noProof="0" smtClean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noProof="0" dirty="0" smtClean="0">
                          <a:latin typeface="Times New Roman"/>
                          <a:ea typeface="Calibri"/>
                          <a:cs typeface="Times New Roman"/>
                        </a:rPr>
                        <a:t>Null</a:t>
                      </a:r>
                      <a:endParaRPr lang="en-US" sz="240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noProof="0" smtClean="0">
                          <a:latin typeface="Times New Roman"/>
                          <a:ea typeface="Calibri"/>
                          <a:cs typeface="Times New Roman"/>
                        </a:rPr>
                        <a:t>0.467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noProof="0" smtClean="0">
                          <a:latin typeface="Times New Roman"/>
                          <a:ea typeface="Calibri"/>
                          <a:cs typeface="Times New Roman"/>
                        </a:rPr>
                        <a:t>0.6371</a:t>
                      </a:r>
                      <a:endParaRPr lang="pt-BR" sz="2400" noProof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0.07049</a:t>
                      </a:r>
                      <a:endParaRPr lang="pt-BR" sz="2400" b="0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noProof="0" dirty="0" smtClean="0">
                          <a:latin typeface="Times New Roman"/>
                          <a:ea typeface="Calibri"/>
                          <a:cs typeface="Times New Roman"/>
                        </a:rPr>
                        <a:t>0.03595</a:t>
                      </a:r>
                      <a:endParaRPr lang="pt-BR" sz="2400" b="1" noProof="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39000" y="441960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α = 0.05 = 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419600"/>
            <a:ext cx="342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p-value &lt; α: Reject null Hypothesis</a:t>
            </a:r>
            <a:endParaRPr lang="en-US" dirty="0" smtClean="0"/>
          </a:p>
        </p:txBody>
      </p:sp>
      <p:pic>
        <p:nvPicPr>
          <p:cNvPr id="6146" name="Picture 2" descr="http://www.permeative.com/blog/wp-content/uploads/2012/02/tracking-resul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905000"/>
            <a:ext cx="2628900" cy="1971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://blog.questionmark.com/wp-content/uploads/2013/05/validity-experiment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442" y="4572000"/>
            <a:ext cx="1134958" cy="1885950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to Validity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Internal</a:t>
            </a:r>
          </a:p>
          <a:p>
            <a:pPr lvl="1"/>
            <a:r>
              <a:rPr lang="en-US" dirty="0" smtClean="0"/>
              <a:t>Group Division</a:t>
            </a:r>
          </a:p>
          <a:p>
            <a:pPr lvl="1"/>
            <a:r>
              <a:rPr lang="en-US" dirty="0" smtClean="0"/>
              <a:t>Individual Perception</a:t>
            </a:r>
          </a:p>
          <a:p>
            <a:pPr lvl="1"/>
            <a:r>
              <a:rPr lang="en-US" dirty="0" smtClean="0"/>
              <a:t>Volunteers are more motivated</a:t>
            </a:r>
          </a:p>
          <a:p>
            <a:pPr lvl="1"/>
            <a:r>
              <a:rPr lang="en-US" dirty="0" smtClean="0"/>
              <a:t>First Contact with Game and Tool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Discrepancy in Experience</a:t>
            </a:r>
          </a:p>
          <a:p>
            <a:pPr lvl="2"/>
            <a:r>
              <a:rPr lang="en-US" dirty="0" smtClean="0"/>
              <a:t>Mitigated by being in the same period and discipline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Construct</a:t>
            </a:r>
          </a:p>
          <a:p>
            <a:pPr lvl="1"/>
            <a:r>
              <a:rPr lang="en-US" dirty="0" smtClean="0"/>
              <a:t>Lack of Knowledge</a:t>
            </a:r>
          </a:p>
          <a:p>
            <a:pPr lvl="2"/>
            <a:r>
              <a:rPr lang="en-US" dirty="0" smtClean="0"/>
              <a:t>Mitigated by having 7 Questions exploring different aspects</a:t>
            </a:r>
          </a:p>
          <a:p>
            <a:pPr lvl="1"/>
            <a:r>
              <a:rPr lang="en-US" dirty="0" smtClean="0"/>
              <a:t>Duration</a:t>
            </a:r>
          </a:p>
          <a:p>
            <a:pPr lvl="2"/>
            <a:r>
              <a:rPr lang="en-US" dirty="0" smtClean="0"/>
              <a:t>Mitigated by controlling starting and ending times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  <a:p>
            <a:pPr lvl="1"/>
            <a:r>
              <a:rPr lang="en-US" dirty="0" smtClean="0"/>
              <a:t>Interpretation</a:t>
            </a:r>
          </a:p>
          <a:p>
            <a:pPr lvl="2"/>
            <a:r>
              <a:rPr lang="en-US" dirty="0" smtClean="0"/>
              <a:t>Mitigated by explaining Questionnaire</a:t>
            </a:r>
          </a:p>
          <a:p>
            <a:pPr lvl="1"/>
            <a:r>
              <a:rPr lang="en-US" dirty="0" smtClean="0"/>
              <a:t>Watched a video instead of playing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Presented New </a:t>
            </a:r>
            <a:r>
              <a:rPr lang="en-US" dirty="0" smtClean="0"/>
              <a:t>perspectives on </a:t>
            </a:r>
            <a:r>
              <a:rPr lang="en-US" dirty="0" smtClean="0"/>
              <a:t>Software Engineering Learning Process</a:t>
            </a:r>
          </a:p>
          <a:p>
            <a:pPr lvl="1"/>
            <a:r>
              <a:rPr lang="en-US" dirty="0" smtClean="0"/>
              <a:t>Game </a:t>
            </a:r>
            <a:r>
              <a:rPr lang="en-US" dirty="0" smtClean="0"/>
              <a:t>provenance </a:t>
            </a:r>
            <a:endParaRPr lang="en-US" dirty="0" smtClean="0"/>
          </a:p>
          <a:p>
            <a:pPr lvl="2"/>
            <a:r>
              <a:rPr lang="en-US" dirty="0" smtClean="0"/>
              <a:t>Induce deeper Analysis </a:t>
            </a:r>
          </a:p>
          <a:p>
            <a:pPr lvl="2"/>
            <a:r>
              <a:rPr lang="en-US" dirty="0" smtClean="0"/>
              <a:t>Induce discussions </a:t>
            </a:r>
            <a:r>
              <a:rPr lang="en-US" dirty="0" smtClean="0"/>
              <a:t>regarding the game </a:t>
            </a:r>
            <a:r>
              <a:rPr lang="en-US" dirty="0" smtClean="0"/>
              <a:t>session</a:t>
            </a:r>
          </a:p>
          <a:p>
            <a:pPr lvl="2"/>
            <a:r>
              <a:rPr lang="en-US" dirty="0" smtClean="0"/>
              <a:t>Identify Cause-and-Effect Relationships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Game Provenance can also help on: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Confirming </a:t>
            </a:r>
            <a:r>
              <a:rPr lang="en-US" dirty="0" smtClean="0"/>
              <a:t>the hypotheses formulated by </a:t>
            </a:r>
            <a:r>
              <a:rPr lang="en-US" dirty="0" smtClean="0"/>
              <a:t>students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Supporting </a:t>
            </a:r>
            <a:r>
              <a:rPr lang="en-US" dirty="0" smtClean="0"/>
              <a:t>tutors for a better </a:t>
            </a:r>
            <a:r>
              <a:rPr lang="en-US" dirty="0" smtClean="0"/>
              <a:t>guidance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Motivating </a:t>
            </a:r>
            <a:r>
              <a:rPr lang="en-US" dirty="0" smtClean="0"/>
              <a:t>practical exercises around some case </a:t>
            </a:r>
            <a:r>
              <a:rPr lang="en-US" dirty="0" smtClean="0"/>
              <a:t>studies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Extracting </a:t>
            </a:r>
            <a:r>
              <a:rPr lang="en-US" dirty="0" smtClean="0"/>
              <a:t>behavior patterns from individual sessions or groups of </a:t>
            </a:r>
            <a:r>
              <a:rPr lang="en-US" dirty="0" smtClean="0"/>
              <a:t>sessions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Proveniência em Jogos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286000"/>
            <a:ext cx="144919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6410356" cy="471490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Provenance Analysis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Help </a:t>
            </a:r>
            <a:r>
              <a:rPr lang="en-US" dirty="0" smtClean="0"/>
              <a:t>to understand events that emerged during the game? </a:t>
            </a:r>
            <a:endParaRPr lang="en-US" dirty="0" smtClean="0"/>
          </a:p>
          <a:p>
            <a:pPr marL="971550" lvl="1" indent="-457200">
              <a:buFont typeface="Wingdings" pitchFamily="2" charset="2"/>
              <a:buChar char="Ø"/>
            </a:pPr>
            <a:r>
              <a:rPr lang="en-US" dirty="0" smtClean="0"/>
              <a:t>Yes. Helped to understand the underlying influences.</a:t>
            </a:r>
          </a:p>
          <a:p>
            <a:pPr marL="971550" lvl="1" indent="-457200">
              <a:buFont typeface="Wingdings" pitchFamily="2" charset="2"/>
              <a:buChar char="Ø"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Is faster </a:t>
            </a:r>
            <a:r>
              <a:rPr lang="en-US" dirty="0" smtClean="0"/>
              <a:t>than only watching a replay of the game session? </a:t>
            </a:r>
            <a:endParaRPr lang="en-US" dirty="0" smtClean="0"/>
          </a:p>
          <a:p>
            <a:pPr marL="971550" lvl="1" indent="-457200">
              <a:buFont typeface="Wingdings" pitchFamily="2" charset="2"/>
              <a:buChar char="Ø"/>
            </a:pPr>
            <a:r>
              <a:rPr lang="en-US" dirty="0" smtClean="0"/>
              <a:t>Yes, even when using the tool for the first time.</a:t>
            </a:r>
            <a:endParaRPr lang="en-US" dirty="0" smtClean="0"/>
          </a:p>
          <a:p>
            <a:pPr marL="971550" lvl="1" indent="-457200">
              <a:buFont typeface="+mj-lt"/>
              <a:buAutoNum type="arabicPeriod"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Is more </a:t>
            </a:r>
            <a:r>
              <a:rPr lang="en-US" dirty="0" smtClean="0"/>
              <a:t>accurate than only watching a replay of the game session? </a:t>
            </a:r>
            <a:endParaRPr lang="en-US" dirty="0" smtClean="0"/>
          </a:p>
          <a:p>
            <a:pPr marL="971550" lvl="1" indent="-457200">
              <a:buFont typeface="Wingdings" pitchFamily="2" charset="2"/>
              <a:buChar char="Ø"/>
            </a:pPr>
            <a:r>
              <a:rPr lang="en-US" dirty="0" smtClean="0"/>
              <a:t>Yes. It </a:t>
            </a:r>
            <a:r>
              <a:rPr lang="en-US" dirty="0" smtClean="0"/>
              <a:t>p</a:t>
            </a:r>
            <a:r>
              <a:rPr lang="en-US" dirty="0" smtClean="0"/>
              <a:t>rovides equal or more accurate answers.</a:t>
            </a:r>
            <a:endParaRPr lang="en-US" dirty="0" smtClean="0"/>
          </a:p>
          <a:p>
            <a:pPr marL="971550" lvl="1" indent="-45720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75778" name="Picture 2" descr="http://brunobuergi.yourmarketingsystem.net/files/2012/06/Goa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800600"/>
            <a:ext cx="2286000" cy="1634491"/>
          </a:xfrm>
          <a:prstGeom prst="rect">
            <a:avLst/>
          </a:prstGeom>
          <a:noFill/>
        </p:spPr>
      </p:pic>
      <p:pic>
        <p:nvPicPr>
          <p:cNvPr id="75780" name="Picture 4" descr="http://www.magicalmaths.org/wp-content/uploads/2012/11/conclusion-introduction-starter-plenary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362200"/>
            <a:ext cx="2116015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projetoseti.com.br/wp-content/uploads/2012/01/coaching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4383" y="4343400"/>
            <a:ext cx="2549617" cy="20304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</a:p>
          <a:p>
            <a:pPr lvl="1"/>
            <a:r>
              <a:rPr lang="en-US" dirty="0" smtClean="0"/>
              <a:t>Layouts</a:t>
            </a:r>
          </a:p>
          <a:p>
            <a:pPr lvl="1"/>
            <a:r>
              <a:rPr lang="en-US" dirty="0" smtClean="0"/>
              <a:t>Inference</a:t>
            </a:r>
          </a:p>
          <a:p>
            <a:endParaRPr lang="en-US" dirty="0" smtClean="0"/>
          </a:p>
          <a:p>
            <a:r>
              <a:rPr lang="en-US" dirty="0" smtClean="0"/>
              <a:t>Game module for Provenance Gathering</a:t>
            </a:r>
          </a:p>
          <a:p>
            <a:pPr lvl="1"/>
            <a:r>
              <a:rPr lang="en-US" dirty="0" smtClean="0"/>
              <a:t>Easier integration with other games</a:t>
            </a:r>
          </a:p>
          <a:p>
            <a:endParaRPr lang="en-US" dirty="0" smtClean="0"/>
          </a:p>
          <a:p>
            <a:r>
              <a:rPr lang="en-US" dirty="0" smtClean="0"/>
              <a:t>More Experiments!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73730" name="Picture 2" descr="http://aremorch.com/wp-content/uploads/2011/04/tod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447800"/>
            <a:ext cx="2514600" cy="2223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600" dirty="0" smtClean="0"/>
              <a:t>Theoretical Classes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Knowledge</a:t>
            </a:r>
          </a:p>
          <a:p>
            <a:pPr>
              <a:buFont typeface="Arial" charset="0"/>
              <a:buChar char="•"/>
            </a:pPr>
            <a:endParaRPr lang="en-US" sz="2600" dirty="0" smtClean="0"/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Practical Work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Competence</a:t>
            </a:r>
            <a:endParaRPr lang="en-US" sz="2200" dirty="0" smtClean="0"/>
          </a:p>
          <a:p>
            <a:pPr lvl="2">
              <a:buFont typeface="Wingdings" pitchFamily="2" charset="2"/>
              <a:buChar char="Ø"/>
            </a:pPr>
            <a:r>
              <a:rPr lang="en-US" sz="2200" dirty="0" smtClean="0"/>
              <a:t>Know how to</a:t>
            </a:r>
            <a:endParaRPr lang="en-US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sz="2200" dirty="0" smtClean="0"/>
              <a:t>Performance</a:t>
            </a:r>
            <a:endParaRPr lang="en-US" sz="2200" dirty="0" smtClean="0"/>
          </a:p>
          <a:p>
            <a:pPr lvl="2">
              <a:buFont typeface="Wingdings" pitchFamily="2" charset="2"/>
              <a:buChar char="Ø"/>
            </a:pPr>
            <a:r>
              <a:rPr lang="en-US" sz="2200" dirty="0" smtClean="0"/>
              <a:t>Show how to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7" name="Picture 2" descr="http://4.bp.blogspot.com/_uTQc5EdfyYg/SGD5Hj2zokI/AAAAAAAAAJ8/23WgWWUXAEw/S660/classroom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733800"/>
            <a:ext cx="4967288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 descr="http://www.faithmarietta.com/faithkorean/wp-content/uploads/2013/03/computer-class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524000"/>
            <a:ext cx="2743200" cy="21808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Reinforcing Software Engineering Learning Through Provenance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Troy</a:t>
            </a:r>
            <a:r>
              <a:rPr lang="pt-BR" b="1" dirty="0" smtClean="0"/>
              <a:t> C. </a:t>
            </a:r>
            <a:r>
              <a:rPr lang="pt-BR" b="1" dirty="0" err="1" smtClean="0"/>
              <a:t>Kohwalter</a:t>
            </a:r>
            <a:endParaRPr lang="pt-BR" dirty="0" smtClean="0"/>
          </a:p>
          <a:p>
            <a:r>
              <a:rPr lang="pt-BR" dirty="0" err="1" smtClean="0"/>
              <a:t>Esteban</a:t>
            </a:r>
            <a:r>
              <a:rPr lang="pt-BR" dirty="0" smtClean="0"/>
              <a:t> W. G. </a:t>
            </a:r>
            <a:r>
              <a:rPr lang="pt-BR" dirty="0" err="1" smtClean="0"/>
              <a:t>Clua</a:t>
            </a:r>
            <a:r>
              <a:rPr lang="pt-BR" dirty="0" smtClean="0"/>
              <a:t>, Leonardo G. P. Murta</a:t>
            </a:r>
            <a:endParaRPr lang="en-US" dirty="0" smtClean="0"/>
          </a:p>
          <a:p>
            <a:r>
              <a:rPr lang="pt-BR" sz="2200" i="1" dirty="0" smtClean="0"/>
              <a:t>Instituto de Computação – Universidade Federal Fluminense (UFF)</a:t>
            </a:r>
            <a:endParaRPr lang="en-US" sz="22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Games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Fun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Enjoyment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Involving	</a:t>
            </a:r>
            <a:endParaRPr lang="en-US" dirty="0" smtClean="0"/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Play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Motivating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Goals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Learning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Feedback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10" name="Picture 2" descr="http://images.clipartof.com/small/439904-Royalty-Free-RF-Clip-Art-Illustration-Of-A-Cartoon-Addicted-Man-Playing-Games-On-A-Compu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2038350"/>
            <a:ext cx="41624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Bloody Hell! Why did this happen!?</a:t>
            </a:r>
          </a:p>
          <a:p>
            <a:pPr lvl="1"/>
            <a:r>
              <a:rPr lang="en-US" dirty="0" smtClean="0"/>
              <a:t>How!</a:t>
            </a:r>
          </a:p>
          <a:p>
            <a:pPr lvl="1"/>
            <a:r>
              <a:rPr lang="en-US" dirty="0" smtClean="0"/>
              <a:t>Why!?</a:t>
            </a:r>
          </a:p>
          <a:p>
            <a:pPr lvl="1"/>
            <a:r>
              <a:rPr lang="en-US" dirty="0" smtClean="0"/>
              <a:t>Impossible!!!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have I done wrong?</a:t>
            </a:r>
          </a:p>
          <a:p>
            <a:endParaRPr lang="en-US" dirty="0" smtClean="0"/>
          </a:p>
          <a:p>
            <a:r>
              <a:rPr lang="en-US" dirty="0" smtClean="0"/>
              <a:t>Did I make a mistake?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209800"/>
            <a:ext cx="1135527" cy="162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Cartoon Computer Game kostenlos downloa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895600"/>
            <a:ext cx="38100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 Outcome</a:t>
            </a:r>
          </a:p>
          <a:p>
            <a:pPr lvl="1"/>
            <a:r>
              <a:rPr lang="en-US" dirty="0" smtClean="0"/>
              <a:t>Derived from Decisions and </a:t>
            </a:r>
            <a:r>
              <a:rPr lang="en-US" dirty="0" smtClean="0"/>
              <a:t>Actions</a:t>
            </a:r>
          </a:p>
          <a:p>
            <a:pPr lvl="2"/>
            <a:r>
              <a:rPr lang="en-US" dirty="0" smtClean="0"/>
              <a:t>Cause-and-Effect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to analyze it? </a:t>
            </a:r>
          </a:p>
          <a:p>
            <a:pPr lvl="1"/>
            <a:r>
              <a:rPr lang="en-US" dirty="0" smtClean="0"/>
              <a:t>Retry the game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Trial-and-Error approach?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11618" name="Picture 2" descr="http://www.sandrabaptist.com/wp-content/uploads/2013/04/Cause-Effe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048000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657600"/>
            <a:ext cx="6135934" cy="199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en-US" sz="4100" i="1" dirty="0" smtClean="0"/>
              <a:t>“Refers to the documented history of an art object, or the documentation of processes in a digital object’s life cycle”</a:t>
            </a:r>
          </a:p>
          <a:p>
            <a:endParaRPr lang="en-US" dirty="0" smtClean="0"/>
          </a:p>
          <a:p>
            <a:r>
              <a:rPr lang="en-US" dirty="0" smtClean="0"/>
              <a:t>Provenance Graph</a:t>
            </a:r>
          </a:p>
          <a:p>
            <a:pPr lvl="1"/>
            <a:r>
              <a:rPr lang="en-US" dirty="0" smtClean="0"/>
              <a:t>Causality </a:t>
            </a:r>
            <a:r>
              <a:rPr lang="en-US" dirty="0" smtClean="0"/>
              <a:t>Graph</a:t>
            </a:r>
          </a:p>
          <a:p>
            <a:pPr lvl="2"/>
            <a:r>
              <a:rPr lang="en-US" dirty="0" smtClean="0"/>
              <a:t>Agents</a:t>
            </a:r>
          </a:p>
          <a:p>
            <a:pPr lvl="2"/>
            <a:r>
              <a:rPr lang="en-US" dirty="0" smtClean="0"/>
              <a:t>Entities</a:t>
            </a:r>
          </a:p>
          <a:p>
            <a:pPr lvl="2"/>
            <a:r>
              <a:rPr lang="en-US" dirty="0" smtClean="0"/>
              <a:t>Activities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Provenance Models</a:t>
            </a:r>
            <a:endParaRPr lang="en-US" dirty="0" smtClean="0"/>
          </a:p>
          <a:p>
            <a:pPr lvl="1"/>
            <a:r>
              <a:rPr lang="en-US" dirty="0" smtClean="0"/>
              <a:t>OPM (2007)</a:t>
            </a:r>
          </a:p>
          <a:p>
            <a:pPr lvl="1"/>
            <a:r>
              <a:rPr lang="en-US" dirty="0" smtClean="0"/>
              <a:t>PROV (2010)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00050"/>
            <a:ext cx="8229600" cy="7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/>
              <a:t>Provenance</a:t>
            </a:r>
            <a:endParaRPr kumimoji="0" lang="en-U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7715" y="6248400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http://www.w3.org/TR/prov-primer/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Game Provenance for:</a:t>
            </a:r>
          </a:p>
          <a:p>
            <a:pPr lvl="1"/>
            <a:r>
              <a:rPr lang="en-US" dirty="0" smtClean="0"/>
              <a:t>Game Analysis</a:t>
            </a:r>
          </a:p>
          <a:p>
            <a:pPr lvl="2"/>
            <a:r>
              <a:rPr lang="en-US" dirty="0" smtClean="0"/>
              <a:t>More efficient?</a:t>
            </a:r>
          </a:p>
          <a:p>
            <a:pPr lvl="2"/>
            <a:r>
              <a:rPr lang="en-US" dirty="0" smtClean="0"/>
              <a:t>More effective?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Aiding Students</a:t>
            </a:r>
          </a:p>
          <a:p>
            <a:pPr lvl="2"/>
            <a:r>
              <a:rPr lang="en-US" dirty="0" smtClean="0"/>
              <a:t>Understand underlying reasons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3477" y="2895600"/>
            <a:ext cx="2834723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 descr="http://andreakihlstedt.com/wpsys/wp-content/uploads/2014/02/goal-setting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90376" y="1371600"/>
            <a:ext cx="1853624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 in Games</a:t>
            </a:r>
            <a:endParaRPr lang="en-US" dirty="0" smtClean="0"/>
          </a:p>
          <a:p>
            <a:pPr lvl="1"/>
            <a:r>
              <a:rPr lang="en-US" dirty="0" smtClean="0"/>
              <a:t>Conceptual Framework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Map Domains</a:t>
            </a:r>
          </a:p>
          <a:p>
            <a:pPr lvl="2"/>
            <a:r>
              <a:rPr lang="en-US" dirty="0" smtClean="0"/>
              <a:t>Provenance to Games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Gather </a:t>
            </a:r>
          </a:p>
          <a:p>
            <a:pPr lvl="2"/>
            <a:r>
              <a:rPr lang="en-US" dirty="0" smtClean="0"/>
              <a:t>Provenance </a:t>
            </a:r>
            <a:r>
              <a:rPr lang="en-US" dirty="0" smtClean="0"/>
              <a:t>Information</a:t>
            </a:r>
          </a:p>
          <a:p>
            <a:pPr lvl="2"/>
            <a:r>
              <a:rPr lang="en-US" dirty="0" smtClean="0"/>
              <a:t>Causal Relationships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10000"/>
            <a:ext cx="253510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2" descr="http://icdn.pro/images/en/g/o/go-to-previous-page-icone-3681-9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828800"/>
            <a:ext cx="1524000" cy="1524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6410356" cy="4714908"/>
          </a:xfrm>
        </p:spPr>
        <p:txBody>
          <a:bodyPr>
            <a:normAutofit/>
          </a:bodyPr>
          <a:lstStyle/>
          <a:p>
            <a:r>
              <a:rPr lang="en-US" dirty="0" smtClean="0"/>
              <a:t>Research Questions:</a:t>
            </a:r>
          </a:p>
          <a:p>
            <a:pPr lvl="1"/>
            <a:r>
              <a:rPr lang="en-US" dirty="0" smtClean="0"/>
              <a:t>Provenance Analysis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/>
              <a:t>Help </a:t>
            </a:r>
            <a:r>
              <a:rPr lang="en-US" dirty="0" smtClean="0"/>
              <a:t>to understand events that emerged during the game? 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/>
              <a:t>Is faster </a:t>
            </a:r>
            <a:r>
              <a:rPr lang="en-US" dirty="0" smtClean="0"/>
              <a:t>than only watching a replay of the game session? </a:t>
            </a:r>
          </a:p>
          <a:p>
            <a:pPr marL="971550" lvl="1" indent="-457200">
              <a:buFont typeface="+mj-lt"/>
              <a:buAutoNum type="arabicPeriod"/>
            </a:pPr>
            <a:r>
              <a:rPr lang="en-US" dirty="0" smtClean="0"/>
              <a:t>Is more </a:t>
            </a:r>
            <a:r>
              <a:rPr lang="en-US" dirty="0" smtClean="0"/>
              <a:t>accurate than only watching a replay of the game session? 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Troy Kohwalter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Reinforcing Software Engineering Learning Through Provenance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600200"/>
            <a:ext cx="144780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581400"/>
            <a:ext cx="1462974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3883</TotalTime>
  <Words>1041</Words>
  <Application>Microsoft Office PowerPoint</Application>
  <PresentationFormat>On-screen Show (4:3)</PresentationFormat>
  <Paragraphs>312</Paragraphs>
  <Slides>20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uff</vt:lpstr>
      <vt:lpstr>  Reinforcing Software Engineering Learning Through Provenance</vt:lpstr>
      <vt:lpstr>Motivation</vt:lpstr>
      <vt:lpstr>Motivation</vt:lpstr>
      <vt:lpstr>Motivation</vt:lpstr>
      <vt:lpstr>Motivation</vt:lpstr>
      <vt:lpstr>Slide 6</vt:lpstr>
      <vt:lpstr>Goal</vt:lpstr>
      <vt:lpstr>Previous Work</vt:lpstr>
      <vt:lpstr>Evaluation</vt:lpstr>
      <vt:lpstr>Evaluation</vt:lpstr>
      <vt:lpstr>Case of Study</vt:lpstr>
      <vt:lpstr>Experiment Plan</vt:lpstr>
      <vt:lpstr>Experiment</vt:lpstr>
      <vt:lpstr>Experiment Results</vt:lpstr>
      <vt:lpstr>Experiment Results</vt:lpstr>
      <vt:lpstr>Threats to Validity</vt:lpstr>
      <vt:lpstr>Conclusion</vt:lpstr>
      <vt:lpstr>Research Questions</vt:lpstr>
      <vt:lpstr>Future Work</vt:lpstr>
      <vt:lpstr>  Reinforcing Software Engineering Learning Through Provenance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Kohwalter</dc:creator>
  <cp:lastModifiedBy>Kohwalter</cp:lastModifiedBy>
  <cp:revision>359</cp:revision>
  <dcterms:created xsi:type="dcterms:W3CDTF">2013-06-14T18:42:43Z</dcterms:created>
  <dcterms:modified xsi:type="dcterms:W3CDTF">2014-08-08T20:22:50Z</dcterms:modified>
</cp:coreProperties>
</file>